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3" roundtripDataSignature="AMtx7mh+NdopjsPBKEuMQ1IZXAjJOwHfs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customschemas.google.com/relationships/presentationmetadata" Target="meta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2.png>
</file>

<file path=ppt/media/image13.png>
</file>

<file path=ppt/media/image14.jp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nl-NL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  <p:transition spd="med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  <p:transition spd="med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  <p:transition spd="med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4" name="Google Shape;24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  <p:transition spd="med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  <p:transition spd="med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  <p:transition spd="med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  <p:transition spd="med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  <p:transition spd="med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  <p:transition spd="med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  <p:transition spd="med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  <p:transition spd="med">
    <p:push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jpg"/><Relationship Id="rId4" Type="http://schemas.openxmlformats.org/officeDocument/2006/relationships/image" Target="../media/image5.png"/><Relationship Id="rId11" Type="http://schemas.openxmlformats.org/officeDocument/2006/relationships/image" Target="../media/image17.png"/><Relationship Id="rId10" Type="http://schemas.openxmlformats.org/officeDocument/2006/relationships/image" Target="../media/image7.png"/><Relationship Id="rId9" Type="http://schemas.openxmlformats.org/officeDocument/2006/relationships/image" Target="../media/image13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6.png"/><Relationship Id="rId8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jpg"/><Relationship Id="rId4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13.png"/><Relationship Id="rId7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jpg"/><Relationship Id="rId4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jp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"/>
          <p:cNvSpPr/>
          <p:nvPr/>
        </p:nvSpPr>
        <p:spPr>
          <a:xfrm>
            <a:off x="967595" y="4261449"/>
            <a:ext cx="10256807" cy="595222"/>
          </a:xfrm>
          <a:prstGeom prst="rect">
            <a:avLst/>
          </a:prstGeom>
          <a:solidFill>
            <a:srgbClr val="A8D08C"/>
          </a:solidFill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3"/>
          <p:cNvSpPr/>
          <p:nvPr/>
        </p:nvSpPr>
        <p:spPr>
          <a:xfrm>
            <a:off x="967595" y="4261449"/>
            <a:ext cx="10256807" cy="595222"/>
          </a:xfrm>
          <a:prstGeom prst="rect">
            <a:avLst/>
          </a:prstGeom>
          <a:solidFill>
            <a:srgbClr val="FFC000"/>
          </a:solidFill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0" name="Google Shape;90;p3"/>
          <p:cNvCxnSpPr/>
          <p:nvPr/>
        </p:nvCxnSpPr>
        <p:spPr>
          <a:xfrm>
            <a:off x="969169" y="4250531"/>
            <a:ext cx="2381" cy="623888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1" name="Google Shape;91;p3"/>
          <p:cNvSpPr/>
          <p:nvPr/>
        </p:nvSpPr>
        <p:spPr>
          <a:xfrm>
            <a:off x="0" y="4261449"/>
            <a:ext cx="941218" cy="595222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2" name="Google Shape;9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76000" y="2596551"/>
            <a:ext cx="1440000" cy="14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76000" y="2596551"/>
            <a:ext cx="1440000" cy="14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3"/>
          <p:cNvSpPr/>
          <p:nvPr/>
        </p:nvSpPr>
        <p:spPr>
          <a:xfrm>
            <a:off x="0" y="4250531"/>
            <a:ext cx="12192000" cy="623888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3715109" y="5500142"/>
            <a:ext cx="476178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nl-NL" sz="180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Stilte wordt verwacht.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fbeelding met silhouet, mist, buitenshuis, groep&#10;&#10;Door AI gegenereerde inhoud is mogelijk onjuist." id="101" name="Google Shape;101;p4"/>
          <p:cNvPicPr preferRelativeResize="0"/>
          <p:nvPr/>
        </p:nvPicPr>
        <p:blipFill rotWithShape="1">
          <a:blip r:embed="rId3">
            <a:alphaModFix amt="20000"/>
          </a:blip>
          <a:srcRect b="0" l="12824" r="12823" t="0"/>
          <a:stretch/>
        </p:blipFill>
        <p:spPr>
          <a:xfrm>
            <a:off x="0" y="-28133"/>
            <a:ext cx="12192000" cy="6914266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nl-NL"/>
              <a:t>Binnenkomst</a:t>
            </a:r>
            <a:endParaRPr/>
          </a:p>
        </p:txBody>
      </p:sp>
      <p:sp>
        <p:nvSpPr>
          <p:cNvPr id="103" name="Google Shape;103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nl-NL"/>
              <a:t>Kom rustig binnen.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nl-NL"/>
              <a:t>Ga zitten volgens de plattegrond.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nl-NL"/>
              <a:t>Ga </a:t>
            </a:r>
            <a:r>
              <a:rPr lang="nl-NL" u="sng"/>
              <a:t>stil</a:t>
            </a:r>
            <a:r>
              <a:rPr lang="nl-NL"/>
              <a:t> aan de slag met NUMO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nl-NL"/>
              <a:t>10 minuten!</a:t>
            </a:r>
            <a:endParaRPr/>
          </a:p>
        </p:txBody>
      </p:sp>
    </p:spTree>
  </p:cSld>
  <p:clrMapOvr>
    <a:masterClrMapping/>
  </p:clrMapOvr>
  <p:transition spd="med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5"/>
          <p:cNvPicPr preferRelativeResize="0"/>
          <p:nvPr/>
        </p:nvPicPr>
        <p:blipFill rotWithShape="1">
          <a:blip r:embed="rId3">
            <a:alphaModFix amt="35000"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5"/>
          <p:cNvSpPr txBox="1"/>
          <p:nvPr/>
        </p:nvSpPr>
        <p:spPr>
          <a:xfrm>
            <a:off x="450286" y="2971921"/>
            <a:ext cx="11291427" cy="1138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Toets voorbereiding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nl-NL"/>
              <a:t>Planning</a:t>
            </a:r>
            <a:endParaRPr/>
          </a:p>
        </p:txBody>
      </p:sp>
      <p:sp>
        <p:nvSpPr>
          <p:cNvPr id="115" name="Google Shape;115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nl-NL"/>
              <a:t>Stof herhalen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nl-NL"/>
              <a:t>Beeldbronnen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Afbeelding met silhouet, mist, buitenshuis, groep&#10;&#10;Door AI gegenereerde inhoud is mogelijk onjuist." id="116" name="Google Shape;116;p6"/>
          <p:cNvPicPr preferRelativeResize="0"/>
          <p:nvPr/>
        </p:nvPicPr>
        <p:blipFill rotWithShape="1">
          <a:blip r:embed="rId3">
            <a:alphaModFix amt="20000"/>
          </a:blip>
          <a:srcRect b="0" l="12824" r="12823" t="0"/>
          <a:stretch/>
        </p:blipFill>
        <p:spPr>
          <a:xfrm>
            <a:off x="0" y="-28133"/>
            <a:ext cx="12192000" cy="69142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fbeelding met silhouet, mist, buitenshuis, groep&#10;&#10;Door AI gegenereerde inhoud is mogelijk onjuist." id="121" name="Google Shape;121;p7"/>
          <p:cNvPicPr preferRelativeResize="0"/>
          <p:nvPr/>
        </p:nvPicPr>
        <p:blipFill rotWithShape="1">
          <a:blip r:embed="rId3">
            <a:alphaModFix amt="5000"/>
          </a:blip>
          <a:srcRect b="0" l="12824" r="12823" t="0"/>
          <a:stretch/>
        </p:blipFill>
        <p:spPr>
          <a:xfrm>
            <a:off x="0" y="-28133"/>
            <a:ext cx="12192000" cy="6914266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nl-NL"/>
              <a:t>Paragraaf 5.1 Reformatie</a:t>
            </a:r>
            <a:endParaRPr/>
          </a:p>
        </p:txBody>
      </p:sp>
      <p:sp>
        <p:nvSpPr>
          <p:cNvPr id="123" name="Google Shape;123;p7"/>
          <p:cNvSpPr txBox="1"/>
          <p:nvPr/>
        </p:nvSpPr>
        <p:spPr>
          <a:xfrm>
            <a:off x="3196663" y="3891983"/>
            <a:ext cx="1080000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Karel V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1519 - 1556</a:t>
            </a:r>
            <a:endParaRPr/>
          </a:p>
        </p:txBody>
      </p:sp>
      <p:sp>
        <p:nvSpPr>
          <p:cNvPr id="124" name="Google Shape;124;p7"/>
          <p:cNvSpPr txBox="1"/>
          <p:nvPr/>
        </p:nvSpPr>
        <p:spPr>
          <a:xfrm>
            <a:off x="4606917" y="3892930"/>
            <a:ext cx="1080000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Filips II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1556 - 1598</a:t>
            </a:r>
            <a:endParaRPr/>
          </a:p>
        </p:txBody>
      </p:sp>
      <p:sp>
        <p:nvSpPr>
          <p:cNvPr id="125" name="Google Shape;125;p7"/>
          <p:cNvSpPr txBox="1"/>
          <p:nvPr/>
        </p:nvSpPr>
        <p:spPr>
          <a:xfrm>
            <a:off x="6017171" y="3892257"/>
            <a:ext cx="144000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Onderdrukking</a:t>
            </a:r>
            <a:endParaRPr/>
          </a:p>
        </p:txBody>
      </p:sp>
      <p:sp>
        <p:nvSpPr>
          <p:cNvPr id="126" name="Google Shape;126;p7"/>
          <p:cNvSpPr txBox="1"/>
          <p:nvPr/>
        </p:nvSpPr>
        <p:spPr>
          <a:xfrm>
            <a:off x="7787425" y="3891983"/>
            <a:ext cx="1201729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Beeldenstorm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1566</a:t>
            </a:r>
            <a:endParaRPr/>
          </a:p>
        </p:txBody>
      </p:sp>
      <p:sp>
        <p:nvSpPr>
          <p:cNvPr id="127" name="Google Shape;127;p7"/>
          <p:cNvSpPr txBox="1"/>
          <p:nvPr/>
        </p:nvSpPr>
        <p:spPr>
          <a:xfrm>
            <a:off x="1426409" y="3891983"/>
            <a:ext cx="1440000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Protestantisme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1517</a:t>
            </a:r>
            <a:endParaRPr/>
          </a:p>
        </p:txBody>
      </p:sp>
      <p:sp>
        <p:nvSpPr>
          <p:cNvPr id="128" name="Google Shape;128;p7"/>
          <p:cNvSpPr txBox="1"/>
          <p:nvPr/>
        </p:nvSpPr>
        <p:spPr>
          <a:xfrm>
            <a:off x="9319408" y="3891983"/>
            <a:ext cx="1201729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Alva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1566</a:t>
            </a:r>
            <a:endParaRPr/>
          </a:p>
        </p:txBody>
      </p:sp>
      <p:pic>
        <p:nvPicPr>
          <p:cNvPr id="129" name="Google Shape;129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96663" y="2780869"/>
            <a:ext cx="1080000" cy="1080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cxnSp>
        <p:nvCxnSpPr>
          <p:cNvPr id="130" name="Google Shape;130;p7"/>
          <p:cNvCxnSpPr/>
          <p:nvPr/>
        </p:nvCxnSpPr>
        <p:spPr>
          <a:xfrm>
            <a:off x="2144994" y="4262262"/>
            <a:ext cx="7785219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1" name="Google Shape;131;p7"/>
          <p:cNvSpPr/>
          <p:nvPr/>
        </p:nvSpPr>
        <p:spPr>
          <a:xfrm>
            <a:off x="2054994" y="4172262"/>
            <a:ext cx="180000" cy="180000"/>
          </a:xfrm>
          <a:prstGeom prst="ellipse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7"/>
          <p:cNvSpPr/>
          <p:nvPr/>
        </p:nvSpPr>
        <p:spPr>
          <a:xfrm>
            <a:off x="9864993" y="4172262"/>
            <a:ext cx="180000" cy="180000"/>
          </a:xfrm>
          <a:prstGeom prst="ellipse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7"/>
          <p:cNvSpPr/>
          <p:nvPr/>
        </p:nvSpPr>
        <p:spPr>
          <a:xfrm>
            <a:off x="3646663" y="4200034"/>
            <a:ext cx="180000" cy="180000"/>
          </a:xfrm>
          <a:prstGeom prst="ellipse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7"/>
          <p:cNvSpPr/>
          <p:nvPr/>
        </p:nvSpPr>
        <p:spPr>
          <a:xfrm>
            <a:off x="5056917" y="4171315"/>
            <a:ext cx="180000" cy="180000"/>
          </a:xfrm>
          <a:prstGeom prst="ellipse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7"/>
          <p:cNvSpPr/>
          <p:nvPr/>
        </p:nvSpPr>
        <p:spPr>
          <a:xfrm>
            <a:off x="8298289" y="4171315"/>
            <a:ext cx="180000" cy="180000"/>
          </a:xfrm>
          <a:prstGeom prst="ellipse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7"/>
          <p:cNvSpPr/>
          <p:nvPr/>
        </p:nvSpPr>
        <p:spPr>
          <a:xfrm>
            <a:off x="6647171" y="4200034"/>
            <a:ext cx="180000" cy="180000"/>
          </a:xfrm>
          <a:prstGeom prst="ellipse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fbeelding met kleding, Menselijk gezicht, person, verven&#10;&#10;Door AI gegenereerde inhoud is mogelijk onjuist." id="137" name="Google Shape;137;p7"/>
          <p:cNvPicPr preferRelativeResize="0"/>
          <p:nvPr/>
        </p:nvPicPr>
        <p:blipFill rotWithShape="1">
          <a:blip r:embed="rId5">
            <a:alphaModFix/>
          </a:blip>
          <a:srcRect b="0" l="13542" r="3124" t="0"/>
          <a:stretch/>
        </p:blipFill>
        <p:spPr>
          <a:xfrm>
            <a:off x="4606917" y="2780869"/>
            <a:ext cx="1080000" cy="1080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pic>
        <p:nvPicPr>
          <p:cNvPr id="138" name="Google Shape;138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604994" y="2780869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fbeelding met kleding, verven, persoon, Kostuumdesign&#10;&#10;Door AI gegenereerde inhoud is mogelijk onjuist." id="139" name="Google Shape;139;p7"/>
          <p:cNvPicPr preferRelativeResize="0"/>
          <p:nvPr/>
        </p:nvPicPr>
        <p:blipFill rotWithShape="1">
          <a:blip r:embed="rId7">
            <a:alphaModFix/>
          </a:blip>
          <a:srcRect b="11268" l="24680" r="24680" t="7913"/>
          <a:stretch/>
        </p:blipFill>
        <p:spPr>
          <a:xfrm>
            <a:off x="6197171" y="2780869"/>
            <a:ext cx="1080000" cy="1080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pic>
        <p:nvPicPr>
          <p:cNvPr descr="Afbeelding met pc-game, tekenfilm, Avontuur-game, Computerspel&#10;&#10;Door AI gegenereerde inhoud is mogelijk onjuist." id="140" name="Google Shape;140;p7"/>
          <p:cNvPicPr preferRelativeResize="0"/>
          <p:nvPr/>
        </p:nvPicPr>
        <p:blipFill rotWithShape="1">
          <a:blip r:embed="rId8">
            <a:alphaModFix/>
          </a:blip>
          <a:srcRect b="4726" l="36265" r="16077" t="31539"/>
          <a:stretch/>
        </p:blipFill>
        <p:spPr>
          <a:xfrm>
            <a:off x="7848289" y="2775841"/>
            <a:ext cx="1080000" cy="1080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pic>
        <p:nvPicPr>
          <p:cNvPr descr="Afbeelding met verven, Menselijk gezicht, person, kleding&#10;&#10;Door AI gegenereerde inhoud is mogelijk onjuist." id="141" name="Google Shape;141;p7"/>
          <p:cNvPicPr preferRelativeResize="0"/>
          <p:nvPr/>
        </p:nvPicPr>
        <p:blipFill rotWithShape="1">
          <a:blip r:embed="rId9">
            <a:alphaModFix/>
          </a:blip>
          <a:srcRect b="49602" l="23772" r="20716" t="5724"/>
          <a:stretch/>
        </p:blipFill>
        <p:spPr>
          <a:xfrm>
            <a:off x="9380272" y="2776191"/>
            <a:ext cx="1080000" cy="10800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pic>
        <p:nvPicPr>
          <p:cNvPr descr="Afbeelding met Menselijk gezicht, verven, portret, tekening&#10;&#10;Door AI gegenereerde inhoud is mogelijk onjuist." id="142" name="Google Shape;142;p7"/>
          <p:cNvPicPr preferRelativeResize="0"/>
          <p:nvPr/>
        </p:nvPicPr>
        <p:blipFill rotWithShape="1">
          <a:blip r:embed="rId10">
            <a:alphaModFix/>
          </a:blip>
          <a:srcRect b="0" l="22804" r="22803" t="3076"/>
          <a:stretch/>
        </p:blipFill>
        <p:spPr>
          <a:xfrm>
            <a:off x="1694994" y="4661761"/>
            <a:ext cx="900000" cy="900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pic>
        <p:nvPicPr>
          <p:cNvPr descr="Afbeelding met person, tekening, portret, Menselijk gezicht&#10;&#10;Door AI gegenereerde inhoud is mogelijk onjuist." id="143" name="Google Shape;143;p7"/>
          <p:cNvPicPr preferRelativeResize="0"/>
          <p:nvPr/>
        </p:nvPicPr>
        <p:blipFill rotWithShape="1">
          <a:blip r:embed="rId11">
            <a:alphaModFix/>
          </a:blip>
          <a:srcRect b="28629" l="0" r="0" t="3223"/>
          <a:stretch/>
        </p:blipFill>
        <p:spPr>
          <a:xfrm>
            <a:off x="1694994" y="5592875"/>
            <a:ext cx="901500" cy="900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sp>
        <p:nvSpPr>
          <p:cNvPr id="144" name="Google Shape;144;p7"/>
          <p:cNvSpPr txBox="1"/>
          <p:nvPr/>
        </p:nvSpPr>
        <p:spPr>
          <a:xfrm>
            <a:off x="2584078" y="4957872"/>
            <a:ext cx="144000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Maarten Luther</a:t>
            </a:r>
            <a:endParaRPr/>
          </a:p>
        </p:txBody>
      </p:sp>
      <p:sp>
        <p:nvSpPr>
          <p:cNvPr id="145" name="Google Shape;145;p7"/>
          <p:cNvSpPr txBox="1"/>
          <p:nvPr/>
        </p:nvSpPr>
        <p:spPr>
          <a:xfrm>
            <a:off x="2594995" y="5888986"/>
            <a:ext cx="148989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Johannes Calvijn</a:t>
            </a:r>
            <a:endParaRPr/>
          </a:p>
        </p:txBody>
      </p:sp>
      <p:sp>
        <p:nvSpPr>
          <p:cNvPr id="146" name="Google Shape;146;p7"/>
          <p:cNvSpPr txBox="1"/>
          <p:nvPr/>
        </p:nvSpPr>
        <p:spPr>
          <a:xfrm>
            <a:off x="11353800" y="6488668"/>
            <a:ext cx="8382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1/4</a:t>
            </a:r>
            <a:endParaRPr/>
          </a:p>
        </p:txBody>
      </p:sp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fbeelding met silhouet, mist, buitenshuis, groep&#10;&#10;Door AI gegenereerde inhoud is mogelijk onjuist." id="151" name="Google Shape;151;p8"/>
          <p:cNvPicPr preferRelativeResize="0"/>
          <p:nvPr/>
        </p:nvPicPr>
        <p:blipFill rotWithShape="1">
          <a:blip r:embed="rId3">
            <a:alphaModFix amt="5000"/>
          </a:blip>
          <a:srcRect b="0" l="12824" r="12823" t="0"/>
          <a:stretch/>
        </p:blipFill>
        <p:spPr>
          <a:xfrm>
            <a:off x="0" y="-28133"/>
            <a:ext cx="12192000" cy="6914266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nl-NL"/>
              <a:t>Paragraaf 5.2 De opstand</a:t>
            </a:r>
            <a:endParaRPr/>
          </a:p>
        </p:txBody>
      </p:sp>
      <p:pic>
        <p:nvPicPr>
          <p:cNvPr id="153" name="Google Shape;153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61415" y="205099"/>
            <a:ext cx="5166252" cy="644780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fbeelding met verven, Menselijk gezicht, portret, Menselijke baard&#10;&#10;Door AI gegenereerde inhoud is mogelijk onjuist." id="154" name="Google Shape;154;p8"/>
          <p:cNvPicPr preferRelativeResize="0"/>
          <p:nvPr>
            <p:ph idx="1" type="body"/>
          </p:nvPr>
        </p:nvPicPr>
        <p:blipFill rotWithShape="1">
          <a:blip r:embed="rId5">
            <a:alphaModFix/>
          </a:blip>
          <a:srcRect b="15967" l="0" r="0" t="8276"/>
          <a:stretch/>
        </p:blipFill>
        <p:spPr>
          <a:xfrm>
            <a:off x="9444541" y="3076309"/>
            <a:ext cx="641508" cy="705382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pic>
        <p:nvPicPr>
          <p:cNvPr descr="Afbeelding met verven, Menselijk gezicht, person, kleding&#10;&#10;Door AI gegenereerde inhoud is mogelijk onjuist." id="155" name="Google Shape;155;p8"/>
          <p:cNvPicPr preferRelativeResize="0"/>
          <p:nvPr/>
        </p:nvPicPr>
        <p:blipFill rotWithShape="1">
          <a:blip r:embed="rId6">
            <a:alphaModFix/>
          </a:blip>
          <a:srcRect b="49602" l="23772" r="20716" t="5724"/>
          <a:stretch/>
        </p:blipFill>
        <p:spPr>
          <a:xfrm>
            <a:off x="8294957" y="4075153"/>
            <a:ext cx="1080000" cy="10800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pic>
        <p:nvPicPr>
          <p:cNvPr descr="Afbeelding met wapen, Fictief personage, Bepantsering, Held&#10;&#10;Door AI gegenereerde inhoud is mogelijk onjuist." id="156" name="Google Shape;156;p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9040518" y="4727864"/>
            <a:ext cx="724777" cy="72477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fbeelding met wapen, Fictief personage, Bepantsering, Held&#10;&#10;Door AI gegenereerde inhoud is mogelijk onjuist." id="157" name="Google Shape;157;p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flipH="1">
            <a:off x="7925403" y="4728288"/>
            <a:ext cx="724777" cy="72477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fbeelding met wapen, Fictief personage, Bepantsering, Held&#10;&#10;Door AI gegenereerde inhoud is mogelijk onjuist." id="158" name="Google Shape;158;p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9969692" y="2520532"/>
            <a:ext cx="724777" cy="724777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8"/>
          <p:cNvSpPr txBox="1"/>
          <p:nvPr/>
        </p:nvSpPr>
        <p:spPr>
          <a:xfrm>
            <a:off x="940037" y="1751888"/>
            <a:ext cx="3520868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Stadhouder Willem van Oranje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Hertog Alva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8"/>
          <p:cNvSpPr txBox="1"/>
          <p:nvPr/>
        </p:nvSpPr>
        <p:spPr>
          <a:xfrm>
            <a:off x="666573" y="4195985"/>
            <a:ext cx="5922234" cy="1815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2800" u="sng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1588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2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De Republiek der zeven verenigde Nederlanden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8"/>
          <p:cNvSpPr txBox="1"/>
          <p:nvPr/>
        </p:nvSpPr>
        <p:spPr>
          <a:xfrm>
            <a:off x="11353800" y="6488668"/>
            <a:ext cx="8382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2/4</a:t>
            </a:r>
            <a:endParaRPr/>
          </a:p>
        </p:txBody>
      </p:sp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fbeelding met silhouet, mist, buitenshuis, groep&#10;&#10;Door AI gegenereerde inhoud is mogelijk onjuist." id="166" name="Google Shape;166;p9"/>
          <p:cNvPicPr preferRelativeResize="0"/>
          <p:nvPr/>
        </p:nvPicPr>
        <p:blipFill rotWithShape="1">
          <a:blip r:embed="rId3">
            <a:alphaModFix amt="5000"/>
          </a:blip>
          <a:srcRect b="0" l="12824" r="12823" t="0"/>
          <a:stretch/>
        </p:blipFill>
        <p:spPr>
          <a:xfrm>
            <a:off x="0" y="-28133"/>
            <a:ext cx="12192000" cy="691426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nl-NL"/>
              <a:t>Paragraaf 5.3 Bevolking</a:t>
            </a:r>
            <a:endParaRPr/>
          </a:p>
        </p:txBody>
      </p:sp>
      <p:sp>
        <p:nvSpPr>
          <p:cNvPr id="168" name="Google Shape;168;p9"/>
          <p:cNvSpPr/>
          <p:nvPr/>
        </p:nvSpPr>
        <p:spPr>
          <a:xfrm>
            <a:off x="1978356" y="3447601"/>
            <a:ext cx="418744" cy="444382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127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9"/>
          <p:cNvSpPr/>
          <p:nvPr/>
        </p:nvSpPr>
        <p:spPr>
          <a:xfrm>
            <a:off x="3416369" y="3711983"/>
            <a:ext cx="180000" cy="180000"/>
          </a:xfrm>
          <a:prstGeom prst="ellipse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9"/>
          <p:cNvSpPr/>
          <p:nvPr/>
        </p:nvSpPr>
        <p:spPr>
          <a:xfrm>
            <a:off x="3696957" y="3531983"/>
            <a:ext cx="360000" cy="360000"/>
          </a:xfrm>
          <a:prstGeom prst="ellipse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9"/>
          <p:cNvSpPr txBox="1"/>
          <p:nvPr/>
        </p:nvSpPr>
        <p:spPr>
          <a:xfrm>
            <a:off x="3196663" y="3891983"/>
            <a:ext cx="10800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Bevolkings-</a:t>
            </a:r>
            <a:br>
              <a:rPr lang="nl-NL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nl-NL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spreiding</a:t>
            </a:r>
            <a:endParaRPr/>
          </a:p>
        </p:txBody>
      </p:sp>
      <p:sp>
        <p:nvSpPr>
          <p:cNvPr id="172" name="Google Shape;172;p9"/>
          <p:cNvSpPr txBox="1"/>
          <p:nvPr/>
        </p:nvSpPr>
        <p:spPr>
          <a:xfrm>
            <a:off x="4606917" y="3892930"/>
            <a:ext cx="10800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Bevolkings-dichtheid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9"/>
          <p:cNvSpPr txBox="1"/>
          <p:nvPr/>
        </p:nvSpPr>
        <p:spPr>
          <a:xfrm>
            <a:off x="6017171" y="3892257"/>
            <a:ext cx="14400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Bevolkings-grafiek</a:t>
            </a:r>
            <a:endParaRPr/>
          </a:p>
        </p:txBody>
      </p:sp>
      <p:sp>
        <p:nvSpPr>
          <p:cNvPr id="174" name="Google Shape;174;p9"/>
          <p:cNvSpPr txBox="1"/>
          <p:nvPr/>
        </p:nvSpPr>
        <p:spPr>
          <a:xfrm>
            <a:off x="7787425" y="3891983"/>
            <a:ext cx="120172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Immigratie</a:t>
            </a:r>
            <a:endParaRPr/>
          </a:p>
        </p:txBody>
      </p:sp>
      <p:sp>
        <p:nvSpPr>
          <p:cNvPr id="175" name="Google Shape;175;p9"/>
          <p:cNvSpPr txBox="1"/>
          <p:nvPr/>
        </p:nvSpPr>
        <p:spPr>
          <a:xfrm>
            <a:off x="1426409" y="3891983"/>
            <a:ext cx="144000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Bevolkingsgroei</a:t>
            </a:r>
            <a:endParaRPr/>
          </a:p>
        </p:txBody>
      </p:sp>
      <p:sp>
        <p:nvSpPr>
          <p:cNvPr id="176" name="Google Shape;176;p9"/>
          <p:cNvSpPr txBox="1"/>
          <p:nvPr/>
        </p:nvSpPr>
        <p:spPr>
          <a:xfrm>
            <a:off x="9319408" y="3891983"/>
            <a:ext cx="120172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Emigratie</a:t>
            </a:r>
            <a:endParaRPr/>
          </a:p>
        </p:txBody>
      </p:sp>
      <p:sp>
        <p:nvSpPr>
          <p:cNvPr id="177" name="Google Shape;177;p9"/>
          <p:cNvSpPr/>
          <p:nvPr/>
        </p:nvSpPr>
        <p:spPr>
          <a:xfrm>
            <a:off x="4938070" y="3531983"/>
            <a:ext cx="418744" cy="36000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8" name="Google Shape;178;p9"/>
          <p:cNvPicPr preferRelativeResize="0"/>
          <p:nvPr/>
        </p:nvPicPr>
        <p:blipFill rotWithShape="1">
          <a:blip r:embed="rId4">
            <a:alphaModFix/>
          </a:blip>
          <a:srcRect b="8967" l="0" r="0" t="8966"/>
          <a:stretch/>
        </p:blipFill>
        <p:spPr>
          <a:xfrm>
            <a:off x="6197171" y="3143087"/>
            <a:ext cx="1080000" cy="777792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9" name="Google Shape;179;p9"/>
          <p:cNvSpPr/>
          <p:nvPr/>
        </p:nvSpPr>
        <p:spPr>
          <a:xfrm>
            <a:off x="8178917" y="3531983"/>
            <a:ext cx="418744" cy="36000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9"/>
          <p:cNvSpPr/>
          <p:nvPr/>
        </p:nvSpPr>
        <p:spPr>
          <a:xfrm>
            <a:off x="9710900" y="3531983"/>
            <a:ext cx="418744" cy="36000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9"/>
          <p:cNvSpPr/>
          <p:nvPr/>
        </p:nvSpPr>
        <p:spPr>
          <a:xfrm rot="10800000">
            <a:off x="8178917" y="3045410"/>
            <a:ext cx="418744" cy="444382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9"/>
          <p:cNvSpPr/>
          <p:nvPr/>
        </p:nvSpPr>
        <p:spPr>
          <a:xfrm>
            <a:off x="9710900" y="3045410"/>
            <a:ext cx="418744" cy="444382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9"/>
          <p:cNvSpPr/>
          <p:nvPr/>
        </p:nvSpPr>
        <p:spPr>
          <a:xfrm>
            <a:off x="3381121" y="3495230"/>
            <a:ext cx="715542" cy="421494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4" name="Google Shape;184;p9"/>
          <p:cNvCxnSpPr/>
          <p:nvPr/>
        </p:nvCxnSpPr>
        <p:spPr>
          <a:xfrm>
            <a:off x="4717279" y="3045410"/>
            <a:ext cx="220791" cy="40219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85" name="Google Shape;185;p9"/>
          <p:cNvSpPr txBox="1"/>
          <p:nvPr/>
        </p:nvSpPr>
        <p:spPr>
          <a:xfrm>
            <a:off x="4276663" y="2751746"/>
            <a:ext cx="90208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Hoeveel?</a:t>
            </a:r>
            <a:endParaRPr/>
          </a:p>
        </p:txBody>
      </p:sp>
      <p:sp>
        <p:nvSpPr>
          <p:cNvPr id="186" name="Google Shape;186;p9"/>
          <p:cNvSpPr txBox="1"/>
          <p:nvPr/>
        </p:nvSpPr>
        <p:spPr>
          <a:xfrm>
            <a:off x="11353800" y="6488668"/>
            <a:ext cx="8382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3/4</a:t>
            </a:r>
            <a:endParaRPr/>
          </a:p>
        </p:txBody>
      </p:sp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fbeelding met silhouet, mist, buitenshuis, groep&#10;&#10;Door AI gegenereerde inhoud is mogelijk onjuist." id="191" name="Google Shape;191;p10"/>
          <p:cNvPicPr preferRelativeResize="0"/>
          <p:nvPr/>
        </p:nvPicPr>
        <p:blipFill rotWithShape="1">
          <a:blip r:embed="rId3">
            <a:alphaModFix amt="20000"/>
          </a:blip>
          <a:srcRect b="0" l="12824" r="12823" t="0"/>
          <a:stretch/>
        </p:blipFill>
        <p:spPr>
          <a:xfrm>
            <a:off x="0" y="-28133"/>
            <a:ext cx="12192000" cy="691426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nl-NL"/>
              <a:t>Cultuurgebieden</a:t>
            </a:r>
            <a:endParaRPr/>
          </a:p>
        </p:txBody>
      </p:sp>
      <p:sp>
        <p:nvSpPr>
          <p:cNvPr id="193" name="Google Shape;193;p10"/>
          <p:cNvSpPr txBox="1"/>
          <p:nvPr/>
        </p:nvSpPr>
        <p:spPr>
          <a:xfrm>
            <a:off x="11353800" y="6488668"/>
            <a:ext cx="8382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4/4</a:t>
            </a:r>
            <a:endParaRPr/>
          </a:p>
        </p:txBody>
      </p:sp>
      <p:pic>
        <p:nvPicPr>
          <p:cNvPr id="194" name="Google Shape;194;p10"/>
          <p:cNvPicPr preferRelativeResize="0"/>
          <p:nvPr/>
        </p:nvPicPr>
        <p:blipFill rotWithShape="1">
          <a:blip r:embed="rId4">
            <a:alphaModFix/>
          </a:blip>
          <a:srcRect b="1468" l="0" r="0" t="0"/>
          <a:stretch/>
        </p:blipFill>
        <p:spPr>
          <a:xfrm>
            <a:off x="3761257" y="1690688"/>
            <a:ext cx="8011644" cy="4608512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sp>
        <p:nvSpPr>
          <p:cNvPr id="195" name="Google Shape;195;p10"/>
          <p:cNvSpPr txBox="1"/>
          <p:nvPr/>
        </p:nvSpPr>
        <p:spPr>
          <a:xfrm>
            <a:off x="838200" y="1783533"/>
            <a:ext cx="2665491" cy="25853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nl-N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Cultuurelementen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nl-N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Cultuurgebieden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nl-N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Cultuurvermenging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nl-N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Cultuurverspreiding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nl-N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Amerikanisering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nl-N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Multiculturele samenleving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nl-N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Mensen met een migratie achtergrond</a:t>
            </a:r>
            <a:endParaRPr/>
          </a:p>
        </p:txBody>
      </p:sp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Kantoorthema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2023-10-24T12:59:00Z</dcterms:created>
  <dc:creator>Joey Buisman</dc:creator>
</cp:coreProperties>
</file>